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Roboto Mono SemiBold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FoEPdNYo0WsFFNGbuF6ccD9iK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SemiBold-boldItalic.fntdata"/><Relationship Id="rId22" Type="http://schemas.openxmlformats.org/officeDocument/2006/relationships/font" Target="fonts/RobotoMono-bold.fntdata"/><Relationship Id="rId21" Type="http://schemas.openxmlformats.org/officeDocument/2006/relationships/font" Target="fonts/RobotoMono-regular.fntdata"/><Relationship Id="rId24" Type="http://schemas.openxmlformats.org/officeDocument/2006/relationships/font" Target="fonts/RobotoMono-boldItalic.fntdata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RobotoMonoSemiBold-italic.fntdata"/><Relationship Id="rId18" Type="http://schemas.openxmlformats.org/officeDocument/2006/relationships/font" Target="fonts/RobotoMon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67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4ed4dbdba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34ed4dbd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ed4dbdba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34ed4dbdb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poner imagen resultados y resumir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43532b8fd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343532b8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43532b8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343532b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1143267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ed4dbdba_1_35:notes"/>
          <p:cNvSpPr/>
          <p:nvPr>
            <p:ph idx="2" type="sldImg"/>
          </p:nvPr>
        </p:nvSpPr>
        <p:spPr>
          <a:xfrm>
            <a:off x="1143267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34ed4dbdb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4ed4dbdba_1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34ed4dbdb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poner imagen resultados y resumir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5166ffb01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35166ffb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poner imagen resultados y resumir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hyperlink" Target="https://www.loom.com/share/edaff7d244984c2f9179a0a6205347b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hyperlink" Target="https://github.com/diegoperezo97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0.png"/><Relationship Id="rId13" Type="http://schemas.openxmlformats.org/officeDocument/2006/relationships/image" Target="../media/image3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5" Type="http://schemas.openxmlformats.org/officeDocument/2006/relationships/image" Target="../media/image27.jpg"/><Relationship Id="rId14" Type="http://schemas.openxmlformats.org/officeDocument/2006/relationships/image" Target="../media/image37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34ed4dbdba_1_2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34ed4dbdba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13" y="4131225"/>
            <a:ext cx="8968376" cy="27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134ed4dbdba_1_2"/>
          <p:cNvSpPr txBox="1"/>
          <p:nvPr>
            <p:ph type="title"/>
          </p:nvPr>
        </p:nvSpPr>
        <p:spPr>
          <a:xfrm>
            <a:off x="285225" y="2066799"/>
            <a:ext cx="92181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7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FRAUD DETECTION ANALYSIS</a:t>
            </a:r>
            <a:endParaRPr sz="37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57" name="Google Shape;57;g134ed4dbdba_1_2"/>
          <p:cNvSpPr txBox="1"/>
          <p:nvPr>
            <p:ph type="title"/>
          </p:nvPr>
        </p:nvSpPr>
        <p:spPr>
          <a:xfrm>
            <a:off x="347090" y="2066799"/>
            <a:ext cx="8589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7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FRAUD DETECTION ANALYSIS</a:t>
            </a:r>
            <a:endParaRPr sz="37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ed4dbdba_6_0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DASHBOARD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3" name="Google Shape;163;g134ed4dbdba_6_0"/>
          <p:cNvSpPr txBox="1"/>
          <p:nvPr>
            <p:ph type="title"/>
          </p:nvPr>
        </p:nvSpPr>
        <p:spPr>
          <a:xfrm>
            <a:off x="373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DASHBOARD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64" name="Google Shape;164;g134ed4dbdba_6_0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34ed4dbdba_6_0">
            <a:hlinkClick r:id="rId4"/>
          </p:cNvPr>
          <p:cNvSpPr/>
          <p:nvPr/>
        </p:nvSpPr>
        <p:spPr>
          <a:xfrm>
            <a:off x="3023875" y="3505950"/>
            <a:ext cx="3219000" cy="1056600"/>
          </a:xfrm>
          <a:prstGeom prst="bevel">
            <a:avLst>
              <a:gd fmla="val 986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Click to dashboard!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43532b8fd_0_7"/>
          <p:cNvSpPr txBox="1"/>
          <p:nvPr>
            <p:ph type="title"/>
          </p:nvPr>
        </p:nvSpPr>
        <p:spPr>
          <a:xfrm>
            <a:off x="281034" y="3168657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41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QUESTIONS…?</a:t>
            </a:r>
            <a:endParaRPr sz="41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1" name="Google Shape;171;g1343532b8fd_0_7"/>
          <p:cNvSpPr txBox="1"/>
          <p:nvPr>
            <p:ph type="title"/>
          </p:nvPr>
        </p:nvSpPr>
        <p:spPr>
          <a:xfrm>
            <a:off x="358402" y="316865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41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QUESTIONS…?</a:t>
            </a:r>
            <a:endParaRPr sz="41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72" name="Google Shape;172;g1343532b8fd_0_7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3532b8fd_0_0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MEET THE TEAM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63" name="Google Shape;63;g1343532b8fd_0_0"/>
          <p:cNvSpPr txBox="1"/>
          <p:nvPr>
            <p:ph type="title"/>
          </p:nvPr>
        </p:nvSpPr>
        <p:spPr>
          <a:xfrm>
            <a:off x="389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MEET THE TEAM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64" name="Google Shape;64;g1343532b8fd_0_0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1343532b8f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79" y="3429000"/>
            <a:ext cx="1629300" cy="20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343532b8fd_0_0"/>
          <p:cNvSpPr txBox="1"/>
          <p:nvPr/>
        </p:nvSpPr>
        <p:spPr>
          <a:xfrm>
            <a:off x="382700" y="5847675"/>
            <a:ext cx="16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Diego Pérez Ortega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419" sz="10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https://github.com/diegoperezo97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" name="Google Shape;67;g1343532b8fd_0_0"/>
          <p:cNvSpPr txBox="1"/>
          <p:nvPr/>
        </p:nvSpPr>
        <p:spPr>
          <a:xfrm>
            <a:off x="7165250" y="5847675"/>
            <a:ext cx="16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Andrei López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https://github.com/andreimlg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g1343532b8fd_0_0"/>
          <p:cNvSpPr txBox="1"/>
          <p:nvPr/>
        </p:nvSpPr>
        <p:spPr>
          <a:xfrm>
            <a:off x="2783625" y="5847675"/>
            <a:ext cx="16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Alejandra Cano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https://github.com/AleCano1</a:t>
            </a:r>
            <a:endParaRPr b="0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g1343532b8fd_0_0"/>
          <p:cNvSpPr txBox="1"/>
          <p:nvPr/>
        </p:nvSpPr>
        <p:spPr>
          <a:xfrm>
            <a:off x="5184550" y="5847675"/>
            <a:ext cx="16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Rodrigo Salas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419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https://github.com/RodrigoSalAlv</a:t>
            </a:r>
            <a:endParaRPr b="1" i="0" sz="10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" name="Google Shape;70;g1343532b8f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3625" y="3429000"/>
            <a:ext cx="16293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343532b8fd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8587" y="3387456"/>
            <a:ext cx="1567825" cy="211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343532b8fd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5250" y="3387450"/>
            <a:ext cx="1629300" cy="21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SELECTED TOPIC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78" name="Google Shape;78;p1"/>
          <p:cNvSpPr txBox="1"/>
          <p:nvPr>
            <p:ph idx="1" type="body"/>
          </p:nvPr>
        </p:nvSpPr>
        <p:spPr>
          <a:xfrm>
            <a:off x="311700" y="2586075"/>
            <a:ext cx="85206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2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E-COMMERCE FRAUD ANALYSIS</a:t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Mercado Pago is the largest online payment platform in Mexico.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Despite being the largest e-commerce platform in Latin America nowadays, Mercado Pago still does not have a tool that helps its vendors deal with scammers.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"/>
          <p:cNvSpPr txBox="1"/>
          <p:nvPr>
            <p:ph type="title"/>
          </p:nvPr>
        </p:nvSpPr>
        <p:spPr>
          <a:xfrm>
            <a:off x="389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SELECTED TOPIC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350" y="1786975"/>
            <a:ext cx="2159852" cy="64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9474" y="1661600"/>
            <a:ext cx="1129991" cy="10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2675" y="4595643"/>
            <a:ext cx="2737225" cy="20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/>
          <p:nvPr/>
        </p:nvSpPr>
        <p:spPr>
          <a:xfrm>
            <a:off x="6566350" y="4744175"/>
            <a:ext cx="16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Chargebacks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297250" y="5614275"/>
            <a:ext cx="16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Phising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93850" y="4694300"/>
            <a:ext cx="11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Scammers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505075" y="5710050"/>
            <a:ext cx="16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QUESTIONS TO ANSWER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311703" y="2117275"/>
            <a:ext cx="5498400" cy="4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2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WHAT, WHERE, HOW, WHEN</a:t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it a safe operation?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variables are related to the fraudulent buyer?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are the big patterns the purchase shows?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range of charges is most likely to be fraudulent?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fraudulent buyer likely to buy?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Are fraud operations made from a specific region?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373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QUESTIONS TO ANSWER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825" y="3760175"/>
            <a:ext cx="1937100" cy="16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ed4dbdba_1_35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TECHNOLOGIES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2" name="Google Shape;102;g134ed4dbdba_1_35"/>
          <p:cNvSpPr txBox="1"/>
          <p:nvPr>
            <p:ph type="title"/>
          </p:nvPr>
        </p:nvSpPr>
        <p:spPr>
          <a:xfrm>
            <a:off x="389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TECHNOLOGIES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03" name="Google Shape;103;g134ed4dbdba_1_35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34ed4dbdba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54" y="2514639"/>
            <a:ext cx="2112600" cy="109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34ed4dbdba_1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075" y="4767130"/>
            <a:ext cx="1630925" cy="16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4ed4dbdba_1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2025" y="2913049"/>
            <a:ext cx="1797475" cy="1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4ed4dbdba_1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2450" y="2894427"/>
            <a:ext cx="2335250" cy="14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34ed4dbdba_1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16275" y="4584368"/>
            <a:ext cx="3239650" cy="19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4ed4dbdba_1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3975" y="1729527"/>
            <a:ext cx="1625325" cy="8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34ed4dbdba_1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78900" y="1581332"/>
            <a:ext cx="10953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34ed4dbdba_1_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3425" y="3904861"/>
            <a:ext cx="1362851" cy="56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34ed4dbdba_1_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5922" y="5698998"/>
            <a:ext cx="3632653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34ed4dbdba_1_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42275" y="2542863"/>
            <a:ext cx="1041100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34ed4dbdba_1_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31283" y="3938788"/>
            <a:ext cx="1957692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34ed4dbdba_1_35"/>
          <p:cNvPicPr preferRelativeResize="0"/>
          <p:nvPr/>
        </p:nvPicPr>
        <p:blipFill rotWithShape="1">
          <a:blip r:embed="rId15">
            <a:alphaModFix/>
          </a:blip>
          <a:srcRect b="14006" l="20371" r="18671" t="16136"/>
          <a:stretch/>
        </p:blipFill>
        <p:spPr>
          <a:xfrm>
            <a:off x="4794675" y="4584375"/>
            <a:ext cx="2335249" cy="88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DESCRIPTION OF DATA SOURCE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311709" y="2117277"/>
            <a:ext cx="8520600" cy="4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2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MERCADO PAGO TRANSACTIONS</a:t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3"/>
          <p:cNvSpPr txBox="1"/>
          <p:nvPr>
            <p:ph type="title"/>
          </p:nvPr>
        </p:nvSpPr>
        <p:spPr>
          <a:xfrm>
            <a:off x="373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DESCRIPTION OF DATA SOURCE (1/2)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75" y="3167762"/>
            <a:ext cx="2128450" cy="12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87" y="4580650"/>
            <a:ext cx="1129991" cy="10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3725" y="4689100"/>
            <a:ext cx="709600" cy="8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875" y="3117462"/>
            <a:ext cx="2503451" cy="135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6304" y="4793401"/>
            <a:ext cx="3114975" cy="18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ed4dbdba_1_54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EXPLORATION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4" name="Google Shape;134;g134ed4dbdba_1_54"/>
          <p:cNvSpPr txBox="1"/>
          <p:nvPr>
            <p:ph idx="1" type="body"/>
          </p:nvPr>
        </p:nvSpPr>
        <p:spPr>
          <a:xfrm>
            <a:off x="311700" y="2229700"/>
            <a:ext cx="8520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 complete the ETL of the sources we complete the next steps: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6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8"/>
              <a:buFont typeface="Roboto Mono"/>
              <a:buChar char="-"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Decide the relevant columns to use of each file.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6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8"/>
              <a:buFont typeface="Roboto Mono"/>
              <a:buChar char="-"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We use Pandas to complete a regex extract of information such as: postal code, items SKUs, etc.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6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8"/>
              <a:buFont typeface="Roboto Mono"/>
              <a:buChar char="-"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We also use Pandas to complete the merge of sources and get the database use in the machine learning model.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6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8"/>
              <a:buFont typeface="Roboto Mono"/>
              <a:buChar char="-"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Upload the first database to AWS and use Spark to join it with a Postal Codes database. 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6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8"/>
              <a:buFont typeface="Roboto Mono"/>
              <a:buChar char="-"/>
            </a:pPr>
            <a:r>
              <a:rPr lang="es-419" sz="13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 PGadmin to manage the final database in AWS</a:t>
            </a:r>
            <a:endParaRPr sz="13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g134ed4dbdba_1_54"/>
          <p:cNvSpPr txBox="1"/>
          <p:nvPr>
            <p:ph type="title"/>
          </p:nvPr>
        </p:nvSpPr>
        <p:spPr>
          <a:xfrm>
            <a:off x="373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EXPLORATION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36" name="Google Shape;136;g134ed4dbdba_1_54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34ed4dbdba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026275"/>
            <a:ext cx="8839201" cy="100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ANALYSIS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311709" y="1729527"/>
            <a:ext cx="8520600" cy="4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first models used for the project were: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0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Oversampling : 50%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0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Decision tree : 98.3%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final Model was Random Forest 98.6% Recall 30%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Can be used to rank the importance of input variables in a natural way.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Are robust to outliers and nonlinear data. 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01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8"/>
              <a:buFont typeface="Roboto Mono"/>
              <a:buChar char="●"/>
            </a:pPr>
            <a:r>
              <a:rPr lang="es-419" sz="1408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Run efficiently on large datasets.</a:t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8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8"/>
          <p:cNvSpPr txBox="1"/>
          <p:nvPr>
            <p:ph type="title"/>
          </p:nvPr>
        </p:nvSpPr>
        <p:spPr>
          <a:xfrm>
            <a:off x="3730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ANALYSIS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7650" y="4573824"/>
            <a:ext cx="3774599" cy="202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166ffb01_1_0"/>
          <p:cNvSpPr txBox="1"/>
          <p:nvPr>
            <p:ph type="title"/>
          </p:nvPr>
        </p:nvSpPr>
        <p:spPr>
          <a:xfrm>
            <a:off x="311709" y="1729532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rgbClr val="FF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CONCLUSIONS</a:t>
            </a:r>
            <a:endParaRPr sz="3400">
              <a:solidFill>
                <a:srgbClr val="FF000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2" name="Google Shape;152;g135166ffb01_1_0"/>
          <p:cNvSpPr txBox="1"/>
          <p:nvPr>
            <p:ph type="title"/>
          </p:nvPr>
        </p:nvSpPr>
        <p:spPr>
          <a:xfrm>
            <a:off x="357277" y="17295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34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CONCLUSIONS</a:t>
            </a:r>
            <a:endParaRPr sz="34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53" name="Google Shape;153;g135166ffb01_1_0"/>
          <p:cNvPicPr preferRelativeResize="0"/>
          <p:nvPr/>
        </p:nvPicPr>
        <p:blipFill rotWithShape="1">
          <a:blip r:embed="rId3">
            <a:alphaModFix/>
          </a:blip>
          <a:srcRect b="15846" l="0" r="0" t="20177"/>
          <a:stretch/>
        </p:blipFill>
        <p:spPr>
          <a:xfrm>
            <a:off x="0" y="0"/>
            <a:ext cx="9144000" cy="154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35166ffb0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0" y="2543400"/>
            <a:ext cx="3037601" cy="20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35166ffb0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88" y="4954100"/>
            <a:ext cx="4145326" cy="9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35166ffb01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5" y="2493024"/>
            <a:ext cx="4519073" cy="20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35166ffb01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7114" y="4726725"/>
            <a:ext cx="3339949" cy="2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